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8" r:id="rId4"/>
    <p:sldId id="276" r:id="rId5"/>
    <p:sldId id="259" r:id="rId6"/>
    <p:sldId id="260" r:id="rId7"/>
    <p:sldId id="277" r:id="rId8"/>
    <p:sldId id="261" r:id="rId9"/>
    <p:sldId id="264" r:id="rId10"/>
    <p:sldId id="265" r:id="rId11"/>
    <p:sldId id="266" r:id="rId12"/>
    <p:sldId id="267" r:id="rId13"/>
    <p:sldId id="268" r:id="rId14"/>
    <p:sldId id="279" r:id="rId15"/>
    <p:sldId id="262" r:id="rId16"/>
    <p:sldId id="269" r:id="rId17"/>
    <p:sldId id="270" r:id="rId18"/>
    <p:sldId id="271" r:id="rId19"/>
    <p:sldId id="272" r:id="rId20"/>
    <p:sldId id="281" r:id="rId21"/>
    <p:sldId id="285" r:id="rId22"/>
    <p:sldId id="286" r:id="rId23"/>
    <p:sldId id="287" r:id="rId24"/>
    <p:sldId id="288" r:id="rId25"/>
    <p:sldId id="290" r:id="rId26"/>
    <p:sldId id="291" r:id="rId27"/>
    <p:sldId id="292" r:id="rId28"/>
    <p:sldId id="293" r:id="rId29"/>
    <p:sldId id="278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274" r:id="rId41"/>
    <p:sldId id="304" r:id="rId42"/>
    <p:sldId id="305" r:id="rId43"/>
    <p:sldId id="319" r:id="rId44"/>
    <p:sldId id="320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2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2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8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01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5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7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9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7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FC187-C99A-4724-9700-148A4BEE21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6693A-D4A3-42D8-A48C-9DBD4D521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java-online.ru/java-collection.x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0" y="842826"/>
            <a:ext cx="11721740" cy="45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9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759"/>
            <a:ext cx="12192000" cy="41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2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942"/>
            <a:ext cx="12192000" cy="32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121"/>
            <a:ext cx="12192000" cy="25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10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569"/>
            <a:ext cx="12192000" cy="34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9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55644-A075-4C1B-92A6-311BC8D0F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228" y="0"/>
            <a:ext cx="7513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4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109662"/>
            <a:ext cx="96107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258"/>
            <a:ext cx="12192000" cy="18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4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460"/>
            <a:ext cx="12192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5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14"/>
          <a:stretch/>
        </p:blipFill>
        <p:spPr>
          <a:xfrm>
            <a:off x="114301" y="938212"/>
            <a:ext cx="119062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79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395287"/>
            <a:ext cx="98393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1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29" y="0"/>
            <a:ext cx="8015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4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851001"/>
            <a:ext cx="12039642" cy="48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62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518"/>
            <a:ext cx="12192000" cy="47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56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45" y="390252"/>
            <a:ext cx="95345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5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915"/>
            <a:ext cx="12192000" cy="52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3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04"/>
            <a:ext cx="12192000" cy="67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13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257" y="1199494"/>
            <a:ext cx="11373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Реализация интерфейса </a:t>
            </a:r>
            <a:r>
              <a:rPr lang="ru-RU" b="1" dirty="0" err="1">
                <a:solidFill>
                  <a:srgbClr val="000000"/>
                </a:solidFill>
                <a:latin typeface="Verdana" panose="020B0604030504040204" pitchFamily="34" charset="0"/>
              </a:rPr>
              <a:t>Set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 представляет собой неупорядоченную коллекцию, которая не может содержать дублирующие данные.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33450" y="458559"/>
            <a:ext cx="8390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Набор данных интерфейса </a:t>
            </a:r>
            <a:r>
              <a:rPr lang="en-US" sz="2800" b="1" dirty="0"/>
              <a:t>Set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1257" y="2063540"/>
            <a:ext cx="11800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К семейству интерфейса </a:t>
            </a:r>
            <a:r>
              <a:rPr lang="ru-RU" b="1" dirty="0" err="1">
                <a:solidFill>
                  <a:srgbClr val="000000"/>
                </a:solidFill>
                <a:latin typeface="Verdana" panose="020B0604030504040204" pitchFamily="34" charset="0"/>
              </a:rPr>
              <a:t>Set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 относятся </a:t>
            </a:r>
            <a:r>
              <a:rPr lang="ru-RU" i="1" dirty="0" err="1">
                <a:solidFill>
                  <a:srgbClr val="000000"/>
                </a:solidFill>
                <a:latin typeface="Verdana" panose="020B0604030504040204" pitchFamily="34" charset="0"/>
              </a:rPr>
              <a:t>HashSet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, </a:t>
            </a:r>
            <a:r>
              <a:rPr lang="ru-RU" i="1" dirty="0" err="1">
                <a:solidFill>
                  <a:srgbClr val="000000"/>
                </a:solidFill>
                <a:latin typeface="Verdana" panose="020B0604030504040204" pitchFamily="34" charset="0"/>
              </a:rPr>
              <a:t>TreeSet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 и </a:t>
            </a:r>
            <a:r>
              <a:rPr lang="ru-RU" i="1" dirty="0" err="1">
                <a:solidFill>
                  <a:srgbClr val="000000"/>
                </a:solidFill>
                <a:latin typeface="Verdana" panose="020B0604030504040204" pitchFamily="34" charset="0"/>
              </a:rPr>
              <a:t>LinkedHashSet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. В множествах </a:t>
            </a:r>
            <a:r>
              <a:rPr lang="ru-RU" b="1" dirty="0" err="1">
                <a:solidFill>
                  <a:srgbClr val="000000"/>
                </a:solidFill>
                <a:latin typeface="Verdana" panose="020B0604030504040204" pitchFamily="34" charset="0"/>
              </a:rPr>
              <a:t>Set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 разные реализации используют разный порядок хранения элементов. 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В </a:t>
            </a:r>
            <a:r>
              <a:rPr lang="ru-RU" dirty="0" err="1">
                <a:solidFill>
                  <a:srgbClr val="000000"/>
                </a:solidFill>
                <a:latin typeface="Verdana" panose="020B0604030504040204" pitchFamily="34" charset="0"/>
              </a:rPr>
              <a:t>HashSet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 порядок элементов оптимизирован для быстрого поиска.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В контейнере </a:t>
            </a:r>
            <a:r>
              <a:rPr lang="ru-RU" dirty="0" err="1">
                <a:solidFill>
                  <a:srgbClr val="000000"/>
                </a:solidFill>
                <a:latin typeface="Verdana" panose="020B0604030504040204" pitchFamily="34" charset="0"/>
              </a:rPr>
              <a:t>TreeSet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 объекты хранятся отсортированными по возрастанию.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Verdana" panose="020B0604030504040204" pitchFamily="34" charset="0"/>
              </a:rPr>
              <a:t>LinkedHashSet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 хранит элементы в порядке добавления.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0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05" y="0"/>
            <a:ext cx="741603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257" y="903403"/>
            <a:ext cx="3788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Иерархия коллекции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85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227"/>
            <a:ext cx="12192000" cy="54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40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870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4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654"/>
            <a:ext cx="12192000" cy="44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3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79"/>
          <a:stretch/>
        </p:blipFill>
        <p:spPr>
          <a:xfrm>
            <a:off x="133078" y="1075510"/>
            <a:ext cx="11715840" cy="41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18"/>
            <a:ext cx="12192000" cy="45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59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108" b="2919"/>
          <a:stretch/>
        </p:blipFill>
        <p:spPr>
          <a:xfrm>
            <a:off x="-104503" y="961781"/>
            <a:ext cx="12124130" cy="61743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503" y="-121920"/>
            <a:ext cx="12192000" cy="11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03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847"/>
            <a:ext cx="12192000" cy="607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55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549" y="459948"/>
            <a:ext cx="4206240" cy="91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Реализация интерфейса </a:t>
            </a:r>
            <a:r>
              <a:rPr lang="en-US" sz="2000" b="1" dirty="0"/>
              <a:t>Comparable</a:t>
            </a:r>
            <a:r>
              <a:rPr lang="ru-RU" sz="2000" b="1" dirty="0"/>
              <a:t>:</a:t>
            </a:r>
            <a:endParaRPr lang="en-US" sz="2000" b="1" dirty="0"/>
          </a:p>
          <a:p>
            <a:r>
              <a:rPr lang="ru-RU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4254138" y="120314"/>
            <a:ext cx="6096000" cy="65325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Person </a:t>
            </a:r>
            <a:r>
              <a:rPr lang="en-US" sz="135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sz="13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Comparable&lt;Object&gt;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sz="135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350" dirty="0"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Person(</a:t>
            </a:r>
            <a:r>
              <a:rPr lang="en-US" sz="13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35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3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35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35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350" dirty="0"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compareTo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(Object </a:t>
            </a:r>
            <a:r>
              <a:rPr lang="en-US" sz="13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sz="1350" dirty="0" err="1">
                <a:solidFill>
                  <a:srgbClr val="6A3E3E"/>
                </a:solidFill>
                <a:latin typeface="Consolas" panose="020B0609020204030204" pitchFamily="49" charset="0"/>
              </a:rPr>
              <a:t>objectToCompare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(Person) </a:t>
            </a:r>
            <a:r>
              <a:rPr lang="en-US" sz="13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sz="13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() - </a:t>
            </a:r>
            <a:r>
              <a:rPr lang="en-US" sz="13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objectToCompare</a:t>
            </a:r>
            <a:r>
              <a:rPr lang="en-US" sz="13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35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sz="13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>
                <a:solidFill>
                  <a:srgbClr val="3F7F5F"/>
                </a:solidFill>
                <a:latin typeface="Consolas" panose="020B0609020204030204" pitchFamily="49" charset="0"/>
              </a:rPr>
              <a:t>// ideal option: </a:t>
            </a:r>
            <a:r>
              <a:rPr lang="en-US" sz="1350" dirty="0" err="1">
                <a:solidFill>
                  <a:srgbClr val="3F7F5F"/>
                </a:solidFill>
                <a:latin typeface="Consolas" panose="020B0609020204030204" pitchFamily="49" charset="0"/>
              </a:rPr>
              <a:t>name.compareTo</a:t>
            </a:r>
            <a:r>
              <a:rPr lang="en-US" sz="1350" dirty="0">
                <a:solidFill>
                  <a:srgbClr val="3F7F5F"/>
                </a:solidFill>
                <a:latin typeface="Consolas" panose="020B0609020204030204" pitchFamily="49" charset="0"/>
              </a:rPr>
              <a:t>(objectToCompare.name)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!= 0) </a:t>
            </a:r>
            <a:r>
              <a:rPr lang="en-US" sz="1350" b="1" dirty="0">
                <a:solidFill>
                  <a:srgbClr val="3F7F5F"/>
                </a:solidFill>
                <a:latin typeface="Consolas" panose="020B0609020204030204" pitchFamily="49" charset="0"/>
              </a:rPr>
              <a:t>// different length of names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350" dirty="0"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350" dirty="0" err="1">
                <a:solidFill>
                  <a:srgbClr val="6A3E3E"/>
                </a:solidFill>
                <a:latin typeface="Consolas" panose="020B0609020204030204" pitchFamily="49" charset="0"/>
              </a:rPr>
              <a:t>objectToCompare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350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!= 0)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3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sz="13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abs</a:t>
            </a:r>
            <a:r>
              <a:rPr lang="en-US" sz="13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13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135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//to get 1 or -1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350" b="1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181042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8104"/>
          <a:stretch/>
        </p:blipFill>
        <p:spPr>
          <a:xfrm>
            <a:off x="1036319" y="0"/>
            <a:ext cx="10188681" cy="14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92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531"/>
          <a:stretch/>
        </p:blipFill>
        <p:spPr>
          <a:xfrm>
            <a:off x="969181" y="0"/>
            <a:ext cx="10253637" cy="65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14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41"/>
            <a:ext cx="12192000" cy="64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5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47" y="0"/>
            <a:ext cx="8422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51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598"/>
            <a:ext cx="12192000" cy="49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8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59" y="0"/>
            <a:ext cx="10677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9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A5596-EFCF-45DC-824A-5C909EA6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587" y="0"/>
            <a:ext cx="750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95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82"/>
          <a:stretch/>
        </p:blipFill>
        <p:spPr>
          <a:xfrm>
            <a:off x="4507773" y="106532"/>
            <a:ext cx="4953000" cy="49791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5360" y="920820"/>
            <a:ext cx="3788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Упрощенная иерархия коллекции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Queue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06" y="4941968"/>
            <a:ext cx="91725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4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95250"/>
            <a:ext cx="79724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1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72392" y="787094"/>
            <a:ext cx="78899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</a:t>
            </a:r>
            <a:r>
              <a:rPr lang="en-US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Comparator&lt;String&gt;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comparator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StringLengthComparator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&lt;String&gt;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&lt;String&gt;(10, </a:t>
            </a:r>
            <a:r>
              <a:rPr lang="en-US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comparator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queue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"aa"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queue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 panose="020B0609020204030204" pitchFamily="49" charset="0"/>
              </a:rPr>
              <a:t>bbbbbbbbbbbbbbbbbbbb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queue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 panose="020B0609020204030204" pitchFamily="49" charset="0"/>
              </a:rPr>
              <a:t>cccc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queue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 panose="020B0609020204030204" pitchFamily="49" charset="0"/>
              </a:rPr>
              <a:t>zzz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queue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.peek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queue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.remove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226" y="801920"/>
            <a:ext cx="583144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StringLengthComparator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Comparator&lt;String&gt;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compare(String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 &lt;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-1;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 &gt;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99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428" y="0"/>
            <a:ext cx="650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11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006" y="84483"/>
            <a:ext cx="119220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Tahoma" panose="020B0604030504040204" pitchFamily="34" charset="0"/>
              </a:rPr>
              <a:t>Набор данных интерфейса </a:t>
            </a:r>
            <a:r>
              <a:rPr lang="ru-RU" sz="1600" b="1" dirty="0" err="1">
                <a:latin typeface="Tahoma" panose="020B0604030504040204" pitchFamily="34" charset="0"/>
              </a:rPr>
              <a:t>Map</a:t>
            </a:r>
            <a:endParaRPr lang="ru-RU" sz="1600" b="1" dirty="0">
              <a:latin typeface="Tahoma" panose="020B0604030504040204" pitchFamily="34" charset="0"/>
            </a:endParaRPr>
          </a:p>
          <a:p>
            <a:r>
              <a:rPr lang="ru-RU" dirty="0">
                <a:latin typeface="Verdana" panose="020B0604030504040204" pitchFamily="34" charset="0"/>
              </a:rPr>
              <a:t>Интерфейс </a:t>
            </a:r>
            <a:r>
              <a:rPr lang="ru-RU" b="1" dirty="0" err="1">
                <a:latin typeface="Verdana" panose="020B0604030504040204" pitchFamily="34" charset="0"/>
              </a:rPr>
              <a:t>Map</a:t>
            </a:r>
            <a:r>
              <a:rPr lang="ru-RU" dirty="0">
                <a:latin typeface="Verdana" panose="020B0604030504040204" pitchFamily="34" charset="0"/>
              </a:rPr>
              <a:t> располагается на вершине иерархии в </a:t>
            </a:r>
            <a:r>
              <a:rPr lang="ru-RU" u="sng" dirty="0" err="1">
                <a:latin typeface="Verdana" panose="020B0604030504040204" pitchFamily="34" charset="0"/>
                <a:hlinkClick r:id="rId2"/>
              </a:rPr>
              <a:t>Java</a:t>
            </a:r>
            <a:r>
              <a:rPr lang="ru-RU" u="sng" dirty="0">
                <a:latin typeface="Verdana" panose="020B0604030504040204" pitchFamily="34" charset="0"/>
                <a:hlinkClick r:id="rId2"/>
              </a:rPr>
              <a:t> </a:t>
            </a:r>
            <a:r>
              <a:rPr lang="ru-RU" u="sng" dirty="0" err="1">
                <a:latin typeface="Verdana" panose="020B0604030504040204" pitchFamily="34" charset="0"/>
                <a:hlinkClick r:id="rId2"/>
              </a:rPr>
              <a:t>Collection</a:t>
            </a:r>
            <a:r>
              <a:rPr lang="ru-RU" dirty="0">
                <a:latin typeface="Verdana" panose="020B0604030504040204" pitchFamily="34" charset="0"/>
              </a:rPr>
              <a:t>. Он входит в состав JDK начиная с версии 1.2, предоставляя разработчику базовые методы для работы с данными вида «ключ — значение»</a:t>
            </a:r>
            <a:endParaRPr lang="ru-RU" b="0" i="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29" t="14716" r="-429" b="-5887"/>
          <a:stretch/>
        </p:blipFill>
        <p:spPr>
          <a:xfrm>
            <a:off x="209006" y="1254034"/>
            <a:ext cx="12192000" cy="57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5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677"/>
            <a:ext cx="12192000" cy="54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43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39" y="0"/>
            <a:ext cx="875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79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1660079"/>
            <a:ext cx="12192000" cy="26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9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741"/>
            <a:ext cx="12192000" cy="46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29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15" y="0"/>
            <a:ext cx="770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8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75" y="395559"/>
            <a:ext cx="100869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1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452"/>
            <a:ext cx="12192000" cy="347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15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020"/>
            <a:ext cx="12192000" cy="39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9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7" y="0"/>
            <a:ext cx="11091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9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635"/>
            <a:ext cx="12192000" cy="30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70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8" y="0"/>
            <a:ext cx="9555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6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706"/>
            <a:ext cx="12192000" cy="22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47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404812"/>
            <a:ext cx="110966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3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55644-A075-4C1B-92A6-311BC8D0F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228" y="0"/>
            <a:ext cx="7513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79" y="1023665"/>
            <a:ext cx="10356484" cy="41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5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72"/>
            <a:ext cx="12192000" cy="56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3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433"/>
            <a:ext cx="12112384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4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352</Words>
  <Application>Microsoft Office PowerPoint</Application>
  <PresentationFormat>Широкоэкранный</PresentationFormat>
  <Paragraphs>73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Tahoma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Ulyana Yeryksonava</dc:creator>
  <cp:lastModifiedBy>Пользователь Windows</cp:lastModifiedBy>
  <cp:revision>12</cp:revision>
  <dcterms:created xsi:type="dcterms:W3CDTF">2018-07-27T11:18:10Z</dcterms:created>
  <dcterms:modified xsi:type="dcterms:W3CDTF">2021-11-11T05:15:12Z</dcterms:modified>
</cp:coreProperties>
</file>